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9" r:id="rId22"/>
    <p:sldId id="280" r:id="rId23"/>
    <p:sldId id="278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Questrial" charset="0"/>
      <p:regular r:id="rId30"/>
    </p:embeddedFont>
    <p:embeddedFont>
      <p:font typeface="Times" pitchFamily="18" charset="0"/>
      <p:regular r:id="rId31"/>
      <p:bold r:id="rId32"/>
      <p:italic r:id="rId33"/>
      <p:boldItalic r:id="rId34"/>
    </p:embeddedFont>
    <p:embeddedFont>
      <p:font typeface="Arial Black" pitchFamily="34" charset="0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ROId+Kadh52jSvhawMdHiZlTG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38D44DC-6A1E-4DC0-8B25-E55983F6AEFC}">
  <a:tblStyle styleId="{D38D44DC-6A1E-4DC0-8B25-E55983F6AE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  <a:defRPr>
                <a:solidFill>
                  <a:schemeClr val="accen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–"/>
              <a:defRPr>
                <a:solidFill>
                  <a:schemeClr val="accen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6400800" cy="5486400"/>
          </a:xfrm>
          <a:prstGeom prst="rect">
            <a:avLst/>
          </a:prstGeom>
          <a:solidFill>
            <a:srgbClr val="FFE59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2"/>
          </p:nvPr>
        </p:nvSpPr>
        <p:spPr>
          <a:xfrm>
            <a:off x="6553200" y="685800"/>
            <a:ext cx="2590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/>
          <p:nvPr/>
        </p:nvSpPr>
        <p:spPr>
          <a:xfrm>
            <a:off x="6705600" y="838200"/>
            <a:ext cx="2438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8" name="Google Shape;3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24950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0" y="6553200"/>
            <a:ext cx="2743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–"/>
              <a:defRPr sz="12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–"/>
              <a:defRPr sz="12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»"/>
              <a:defRPr sz="12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576" y="635818"/>
            <a:ext cx="1808162" cy="329723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5"/>
          <p:cNvSpPr txBox="1"/>
          <p:nvPr/>
        </p:nvSpPr>
        <p:spPr>
          <a:xfrm>
            <a:off x="1953250" y="5958408"/>
            <a:ext cx="7155254" cy="89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r>
              <a:rPr lang="en-IN" sz="3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cse101@lpu.co.in</a:t>
            </a:r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" name="Google Shape;43;p25"/>
          <p:cNvCxnSpPr/>
          <p:nvPr/>
        </p:nvCxnSpPr>
        <p:spPr>
          <a:xfrm>
            <a:off x="755576" y="4077072"/>
            <a:ext cx="7056784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685800" y="4114800"/>
            <a:ext cx="715525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24950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/>
          <p:nvPr/>
        </p:nvSpPr>
        <p:spPr>
          <a:xfrm>
            <a:off x="0" y="6553200"/>
            <a:ext cx="2743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rPr>
              <a:t>©LPU CSE101 C Programming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" y="10459"/>
            <a:ext cx="9139237" cy="94445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CSE101-Lec#23,24</a:t>
            </a:r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Some other functions from string handling library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itoa()</a:t>
            </a: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itoa () function in C language converts int data type to string data type. Syntax for this function is given below.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char *  itoa ( int value, char * str, int base );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Base values could be: 2, 8, 10,16(Depending upon the number system)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itoa()-Program example</a:t>
            </a:r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#include&lt;stdio.h&gt;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#include&lt;stdlib.h&gt;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int main()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int a=123;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char str[100];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itoa(a,str,2);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printf("\n Binary value:%s",str);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itoa(a,str,10);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printf("\n Decimal value:%s",str);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itoa(a,str,16);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printf("\n Hexadecimal value:%s",str);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itoa(a,str,8);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printf("\n Octal value:%s",str);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	return 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/>
              <a:t>}</a:t>
            </a:r>
            <a:endParaRPr/>
          </a:p>
          <a:p>
            <a:pPr marL="34290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endParaRPr sz="176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179512" y="-3874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IN" sz="3200"/>
              <a:t>Converting from float to string</a:t>
            </a:r>
            <a:endParaRPr sz="3200"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1"/>
          </p:nvPr>
        </p:nvSpPr>
        <p:spPr>
          <a:xfrm>
            <a:off x="179512" y="620688"/>
            <a:ext cx="8784976" cy="550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•"/>
            </a:pPr>
            <a:r>
              <a:rPr lang="en-IN" sz="1760" dirty="0"/>
              <a:t>There is no inbuilt function for this type of conversion, so we need to write the explicit code for the same,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•"/>
            </a:pPr>
            <a:r>
              <a:rPr lang="en-IN" sz="1760" dirty="0"/>
              <a:t>In the following </a:t>
            </a:r>
            <a:r>
              <a:rPr lang="en-IN" sz="1760" dirty="0" err="1"/>
              <a:t>ftoa</a:t>
            </a:r>
            <a:r>
              <a:rPr lang="en-IN" sz="1760" dirty="0"/>
              <a:t>() is a user defined function which is converting floating type value to string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Char char="•"/>
            </a:pPr>
            <a:r>
              <a:rPr lang="en-IN" sz="1760" dirty="0"/>
              <a:t>Example: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/>
              <a:t>#include&lt;</a:t>
            </a:r>
            <a:r>
              <a:rPr lang="en-IN" sz="1760" dirty="0" err="1"/>
              <a:t>stdio.h</a:t>
            </a:r>
            <a:r>
              <a:rPr lang="en-IN" sz="1760" dirty="0"/>
              <a:t>&gt;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/>
              <a:t>#include&lt;</a:t>
            </a:r>
            <a:r>
              <a:rPr lang="en-IN" sz="1760" dirty="0" err="1"/>
              <a:t>stdlib.h</a:t>
            </a:r>
            <a:r>
              <a:rPr lang="en-IN" sz="1760" dirty="0"/>
              <a:t>&gt;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/>
              <a:t>void </a:t>
            </a:r>
            <a:r>
              <a:rPr lang="en-IN" sz="1760" dirty="0" err="1"/>
              <a:t>ftoa</a:t>
            </a:r>
            <a:r>
              <a:rPr lang="en-IN" sz="1760" dirty="0"/>
              <a:t>(float f1,char s[])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/>
              <a:t>{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 err="1"/>
              <a:t>sprintf</a:t>
            </a:r>
            <a:r>
              <a:rPr lang="en-IN" sz="1760" dirty="0"/>
              <a:t>(s,"%f",f1);// s is array, %f format </a:t>
            </a:r>
            <a:r>
              <a:rPr lang="en-IN" sz="1760" dirty="0" err="1"/>
              <a:t>specifier</a:t>
            </a:r>
            <a:r>
              <a:rPr lang="en-IN" sz="1760" dirty="0"/>
              <a:t> and f1 is float variable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/>
              <a:t>}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 err="1"/>
              <a:t>int</a:t>
            </a:r>
            <a:r>
              <a:rPr lang="en-IN" sz="1760" dirty="0"/>
              <a:t> main()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/>
              <a:t>{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/>
              <a:t>char </a:t>
            </a:r>
            <a:r>
              <a:rPr lang="en-IN" sz="1760" dirty="0" err="1"/>
              <a:t>str</a:t>
            </a:r>
            <a:r>
              <a:rPr lang="en-IN" sz="1760" dirty="0"/>
              <a:t>[20];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/>
              <a:t>float f=12.340000;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 err="1"/>
              <a:t>ftoa</a:t>
            </a:r>
            <a:r>
              <a:rPr lang="en-IN" sz="1760" dirty="0"/>
              <a:t>(</a:t>
            </a:r>
            <a:r>
              <a:rPr lang="en-IN" sz="1760" dirty="0" err="1"/>
              <a:t>f,str</a:t>
            </a:r>
            <a:r>
              <a:rPr lang="en-IN" sz="1760" dirty="0"/>
              <a:t>);//it means convert float value f to string and store it in </a:t>
            </a:r>
            <a:r>
              <a:rPr lang="en-IN" sz="1760" dirty="0" err="1"/>
              <a:t>str</a:t>
            </a:r>
            <a:r>
              <a:rPr lang="en-IN" sz="1760" dirty="0"/>
              <a:t>// function call//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 err="1"/>
              <a:t>printf</a:t>
            </a:r>
            <a:r>
              <a:rPr lang="en-IN" sz="1760" dirty="0"/>
              <a:t>("\</a:t>
            </a:r>
            <a:r>
              <a:rPr lang="en-IN" sz="1760" dirty="0" err="1"/>
              <a:t>n%s",str</a:t>
            </a:r>
            <a:r>
              <a:rPr lang="en-IN" sz="1760" dirty="0"/>
              <a:t>);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/>
              <a:t>return 0;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IN" sz="1760" dirty="0"/>
              <a:t>}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Character arithmetic</a:t>
            </a:r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To perform increment , decrement, addition subtraction operations on the characters.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These operations work on the </a:t>
            </a:r>
            <a:r>
              <a:rPr lang="en-IN" b="1">
                <a:solidFill>
                  <a:schemeClr val="dk2"/>
                </a:solidFill>
              </a:rPr>
              <a:t>ASCII</a:t>
            </a:r>
            <a:r>
              <a:rPr lang="en-IN"/>
              <a:t> value of characters.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Starting from  ASCII value of ‘a’ = 97 to the ASCII value of ‘z’ = 122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Increment  </a:t>
            </a:r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To display next char value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main()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 x = 'a' + 1; 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printf("%c", x); // Display Result = 'b‘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printf("%c", ++x); // Display Result = ‘c‘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Decrement </a:t>
            </a:r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To display previous char value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main()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 x = ‘b' - 1; 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printf("%c", x); // Display Result = ‘a‘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Addition </a:t>
            </a:r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Adding two ASCII values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main()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char x =  'a‘ + ‘c’; 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printf("%c", x); /* Display Result = - ( addition of ASCII of a and c is 196) */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Subtraction</a:t>
            </a:r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ts val="3200"/>
              <a:buChar char="•"/>
            </a:pPr>
            <a:r>
              <a:rPr lang="en-IN">
                <a:solidFill>
                  <a:srgbClr val="0F6FC6"/>
                </a:solidFill>
              </a:rPr>
              <a:t>Adding two ASCII values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main()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char x =  ‘z’ – ‘a’; 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printf("%c",x); /* Display Result = ↓ (difference between ASCII of z and a ) */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N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 smtClean="0"/>
              <a:t>MCQ</a:t>
            </a:r>
            <a:endParaRPr dirty="0"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What is the ASCII value of NULL or \0.?</a:t>
            </a:r>
          </a:p>
          <a:p>
            <a:pPr>
              <a:buNone/>
            </a:pPr>
            <a:r>
              <a:rPr lang="en-US" dirty="0" smtClean="0"/>
              <a:t>A) 0</a:t>
            </a:r>
          </a:p>
          <a:p>
            <a:pPr>
              <a:buNone/>
            </a:pPr>
            <a:r>
              <a:rPr lang="en-US" dirty="0" smtClean="0"/>
              <a:t>B) 1</a:t>
            </a:r>
          </a:p>
          <a:p>
            <a:pPr>
              <a:buNone/>
            </a:pPr>
            <a:r>
              <a:rPr lang="en-US" dirty="0" smtClean="0"/>
              <a:t>C) 10</a:t>
            </a:r>
          </a:p>
          <a:p>
            <a:pPr>
              <a:buNone/>
            </a:pPr>
            <a:r>
              <a:rPr lang="en-US" dirty="0" smtClean="0"/>
              <a:t>D) 49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 smtClean="0"/>
              <a:t>MCQ</a:t>
            </a:r>
            <a:endParaRPr dirty="0"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C </a:t>
            </a:r>
            <a:r>
              <a:rPr lang="en-US" b="1" dirty="0" smtClean="0"/>
              <a:t>string elements are always stored in.?</a:t>
            </a:r>
          </a:p>
          <a:p>
            <a:pPr>
              <a:buNone/>
            </a:pPr>
            <a:r>
              <a:rPr lang="en-US" dirty="0" smtClean="0"/>
              <a:t>A) Random memory locations</a:t>
            </a:r>
          </a:p>
          <a:p>
            <a:pPr>
              <a:buNone/>
            </a:pPr>
            <a:r>
              <a:rPr lang="en-US" dirty="0" smtClean="0"/>
              <a:t>B) Alternate memory locations</a:t>
            </a:r>
          </a:p>
          <a:p>
            <a:pPr>
              <a:buNone/>
            </a:pPr>
            <a:r>
              <a:rPr lang="en-US" dirty="0" smtClean="0"/>
              <a:t>C) Sequential memory locations</a:t>
            </a:r>
          </a:p>
          <a:p>
            <a:pPr>
              <a:buNone/>
            </a:pPr>
            <a:r>
              <a:rPr lang="en-US" dirty="0" smtClean="0"/>
              <a:t>D) None of the above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Outline</a:t>
            </a:r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>
                <a:solidFill>
                  <a:schemeClr val="accent1"/>
                </a:solidFill>
              </a:rPr>
              <a:t>String Conversion Functions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Character arithmetic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 smtClean="0"/>
              <a:t>MCQ</a:t>
            </a:r>
            <a:endParaRPr dirty="0"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What is the output of C program with strings.? </a:t>
            </a:r>
            <a:r>
              <a:rPr lang="en-US" b="1" dirty="0" err="1" smtClean="0"/>
              <a:t>int</a:t>
            </a:r>
            <a:r>
              <a:rPr lang="en-US" b="1" dirty="0" smtClean="0"/>
              <a:t> main</a:t>
            </a:r>
            <a:r>
              <a:rPr lang="en-US" b="1" dirty="0" smtClean="0"/>
              <a:t>()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</a:t>
            </a:r>
            <a:r>
              <a:rPr lang="en-US" b="1" dirty="0" smtClean="0"/>
              <a:t>{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char </a:t>
            </a:r>
            <a:r>
              <a:rPr lang="en-US" b="1" dirty="0" err="1" smtClean="0"/>
              <a:t>str</a:t>
            </a:r>
            <a:r>
              <a:rPr lang="en-US" b="1" dirty="0" smtClean="0"/>
              <a:t>[3]="SUNDAY";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</a:t>
            </a:r>
            <a:r>
              <a:rPr lang="en-US" b="1" dirty="0" err="1" smtClean="0"/>
              <a:t>printf</a:t>
            </a:r>
            <a:r>
              <a:rPr lang="en-US" b="1" dirty="0" smtClean="0"/>
              <a:t>("%</a:t>
            </a:r>
            <a:r>
              <a:rPr lang="en-US" b="1" dirty="0" err="1" smtClean="0"/>
              <a:t>s",str</a:t>
            </a:r>
            <a:r>
              <a:rPr lang="en-US" b="1" dirty="0" smtClean="0"/>
              <a:t>);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 }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900" dirty="0" smtClean="0"/>
              <a:t>A) SUN</a:t>
            </a:r>
          </a:p>
          <a:p>
            <a:pPr>
              <a:buNone/>
            </a:pPr>
            <a:r>
              <a:rPr lang="en-US" sz="2900" dirty="0" smtClean="0"/>
              <a:t>B) </a:t>
            </a:r>
            <a:r>
              <a:rPr lang="en-US" sz="2900" dirty="0" err="1" smtClean="0"/>
              <a:t>SUNgarbagevalues</a:t>
            </a: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C) compiler error</a:t>
            </a:r>
          </a:p>
          <a:p>
            <a:pPr>
              <a:buNone/>
            </a:pPr>
            <a:r>
              <a:rPr lang="en-US" sz="2900" dirty="0" smtClean="0"/>
              <a:t>D) None of the above</a:t>
            </a:r>
            <a:endParaRPr lang="en-US" sz="2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 smtClean="0"/>
              <a:t>MCQ</a:t>
            </a:r>
            <a:endParaRPr dirty="0"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None/>
            </a:pPr>
            <a:r>
              <a:rPr lang="en-US" sz="2200" dirty="0" smtClean="0"/>
              <a:t>If </a:t>
            </a:r>
            <a:r>
              <a:rPr lang="en-US" sz="2200" dirty="0" smtClean="0"/>
              <a:t>the two strings </a:t>
            </a:r>
            <a:r>
              <a:rPr lang="en-US" sz="2200" dirty="0" smtClean="0"/>
              <a:t>are identical, then</a:t>
            </a:r>
            <a:r>
              <a:rPr lang="en-US" sz="2200" dirty="0" smtClean="0"/>
              <a:t> </a:t>
            </a:r>
            <a:r>
              <a:rPr lang="en-US" sz="2200" dirty="0" err="1" smtClean="0"/>
              <a:t>strcmp</a:t>
            </a:r>
            <a:r>
              <a:rPr lang="en-US" sz="2200" dirty="0" smtClean="0"/>
              <a:t>() function </a:t>
            </a:r>
            <a:r>
              <a:rPr lang="en-US" sz="2200" dirty="0" smtClean="0"/>
              <a:t>returns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2200" b="1" dirty="0" smtClean="0"/>
              <a:t>A.</a:t>
            </a:r>
            <a:r>
              <a:rPr lang="en-US" sz="2200" dirty="0" smtClean="0"/>
              <a:t>-</a:t>
            </a:r>
            <a:r>
              <a:rPr lang="en-US" sz="2200" dirty="0" smtClean="0"/>
              <a:t>1</a:t>
            </a:r>
          </a:p>
          <a:p>
            <a:pPr>
              <a:buNone/>
            </a:pPr>
            <a:r>
              <a:rPr lang="en-US" sz="2200" b="1" dirty="0" smtClean="0"/>
              <a:t>B.</a:t>
            </a:r>
            <a:r>
              <a:rPr lang="en-US" sz="2200" dirty="0" smtClean="0"/>
              <a:t>1</a:t>
            </a:r>
          </a:p>
          <a:p>
            <a:pPr>
              <a:buNone/>
            </a:pPr>
            <a:r>
              <a:rPr lang="en-US" sz="2200" b="1" dirty="0" smtClean="0"/>
              <a:t>C.</a:t>
            </a:r>
            <a:r>
              <a:rPr lang="en-US" sz="2200" dirty="0" smtClean="0"/>
              <a:t>0</a:t>
            </a:r>
          </a:p>
          <a:p>
            <a:pPr>
              <a:buNone/>
            </a:pPr>
            <a:r>
              <a:rPr lang="en-US" sz="2200" b="1" dirty="0" err="1" smtClean="0"/>
              <a:t>D.</a:t>
            </a:r>
            <a:r>
              <a:rPr lang="en-US" sz="2200" dirty="0" err="1" smtClean="0"/>
              <a:t>Yes</a:t>
            </a:r>
            <a:endParaRPr lang="en-US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 smtClean="0"/>
              <a:t>MCQ</a:t>
            </a:r>
            <a:endParaRPr dirty="0"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be the output of the program ?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stdio.h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include&lt;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string.h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main()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char str1[20] = "Hello", str2[20] = " World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("%s\n",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strcpy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(str2,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strcat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(str1, str2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)));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return 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Hello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World</a:t>
            </a:r>
          </a:p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WorldHello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String Conversion Functions </a:t>
            </a:r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>
                <a:solidFill>
                  <a:schemeClr val="accent1"/>
                </a:solidFill>
              </a:rPr>
              <a:t>String Conversion functions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–"/>
            </a:pPr>
            <a:r>
              <a:rPr lang="en-IN">
                <a:solidFill>
                  <a:schemeClr val="accent1"/>
                </a:solidFill>
              </a:rPr>
              <a:t>In </a:t>
            </a:r>
            <a:r>
              <a:rPr lang="en-IN" sz="2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&lt;stdlib.h&gt;</a:t>
            </a:r>
            <a:r>
              <a:rPr lang="en-IN">
                <a:solidFill>
                  <a:schemeClr val="dk1"/>
                </a:solidFill>
              </a:rPr>
              <a:t> </a:t>
            </a:r>
            <a:r>
              <a:rPr lang="en-IN">
                <a:solidFill>
                  <a:schemeClr val="accent1"/>
                </a:solidFill>
              </a:rPr>
              <a:t>(general utilities library)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>
                <a:solidFill>
                  <a:schemeClr val="accent1"/>
                </a:solidFill>
              </a:rPr>
              <a:t>Convert strings of digits to </a:t>
            </a:r>
            <a:r>
              <a:rPr lang="en-IN" b="1">
                <a:solidFill>
                  <a:schemeClr val="accent1"/>
                </a:solidFill>
              </a:rPr>
              <a:t>integer</a:t>
            </a:r>
            <a:r>
              <a:rPr lang="en-IN">
                <a:solidFill>
                  <a:schemeClr val="accent1"/>
                </a:solidFill>
              </a:rPr>
              <a:t> and </a:t>
            </a:r>
            <a:r>
              <a:rPr lang="en-IN" b="1">
                <a:solidFill>
                  <a:schemeClr val="accent1"/>
                </a:solidFill>
              </a:rPr>
              <a:t>floating-point values and vice versa</a:t>
            </a:r>
            <a:endParaRPr b="1">
              <a:solidFill>
                <a:schemeClr val="accent1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65" name="Google Shape;65;p3"/>
          <p:cNvGraphicFramePr/>
          <p:nvPr/>
        </p:nvGraphicFramePr>
        <p:xfrm>
          <a:off x="323528" y="3733799"/>
          <a:ext cx="7906050" cy="2499375"/>
        </p:xfrm>
        <a:graphic>
          <a:graphicData uri="http://schemas.openxmlformats.org/drawingml/2006/table">
            <a:tbl>
              <a:tblPr>
                <a:noFill/>
                <a:tableStyleId>{D38D44DC-6A1E-4DC0-8B25-E55983F6AEFC}</a:tableStyleId>
              </a:tblPr>
              <a:tblGrid>
                <a:gridCol w="4227400"/>
                <a:gridCol w="3678650"/>
              </a:tblGrid>
              <a:tr h="499875">
                <a:tc>
                  <a:txBody>
                    <a:bodyPr/>
                    <a:lstStyle/>
                    <a:p>
                      <a:pPr marL="25400" marR="25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 prototype</a:t>
                      </a:r>
                      <a:endParaRPr sz="1500" b="1" u="none" strike="noStrike" cap="none">
                        <a:solidFill>
                          <a:srgbClr val="00000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 description</a:t>
                      </a:r>
                      <a:endParaRPr sz="1500" b="1" u="none" strike="noStrike" cap="none">
                        <a:solidFill>
                          <a:srgbClr val="00000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</a:tr>
              <a:tr h="499875">
                <a:tc>
                  <a:txBody>
                    <a:bodyPr/>
                    <a:lstStyle/>
                    <a:p>
                      <a:pPr marL="25400" marR="25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none" strike="noStrike" cap="none">
                          <a:solidFill>
                            <a:srgbClr val="0000FF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double</a:t>
                      </a:r>
                      <a:r>
                        <a:rPr lang="en-IN" sz="1500" u="none" strike="noStrike" cap="none">
                          <a:solidFill>
                            <a:srgbClr val="000000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 atof( </a:t>
                      </a:r>
                      <a:r>
                        <a:rPr lang="en-IN" sz="1500" u="none" strike="noStrike" cap="none">
                          <a:solidFill>
                            <a:srgbClr val="0000FF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const char</a:t>
                      </a:r>
                      <a:r>
                        <a:rPr lang="en-IN" sz="1500" u="none" strike="noStrike" cap="none">
                          <a:solidFill>
                            <a:srgbClr val="000000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 *nPtr );</a:t>
                      </a:r>
                      <a:endParaRPr sz="1500" u="none" strike="noStrike" cap="none">
                        <a:solidFill>
                          <a:srgbClr val="000000"/>
                        </a:solidFill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Converts the string nPtr to double.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9875">
                <a:tc>
                  <a:txBody>
                    <a:bodyPr/>
                    <a:lstStyle/>
                    <a:p>
                      <a:pPr marL="25400" marR="25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none" strike="noStrike" cap="none">
                          <a:solidFill>
                            <a:srgbClr val="0000FF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int</a:t>
                      </a:r>
                      <a:r>
                        <a:rPr lang="en-IN" sz="1500" u="none" strike="noStrike" cap="none">
                          <a:solidFill>
                            <a:srgbClr val="000000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 atoi( </a:t>
                      </a:r>
                      <a:r>
                        <a:rPr lang="en-IN" sz="1500" u="none" strike="noStrike" cap="none">
                          <a:solidFill>
                            <a:srgbClr val="0000FF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const char</a:t>
                      </a:r>
                      <a:r>
                        <a:rPr lang="en-IN" sz="1500" u="none" strike="noStrike" cap="none">
                          <a:solidFill>
                            <a:srgbClr val="000000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 *nPtr );</a:t>
                      </a:r>
                      <a:endParaRPr sz="1500" u="none" strike="noStrike" cap="none">
                        <a:solidFill>
                          <a:srgbClr val="000000"/>
                        </a:solidFill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Converts the string nPtr to int.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9875">
                <a:tc>
                  <a:txBody>
                    <a:bodyPr/>
                    <a:lstStyle/>
                    <a:p>
                      <a:pPr marL="25400" marR="25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none" strike="noStrike" cap="none">
                          <a:solidFill>
                            <a:srgbClr val="0000FF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long</a:t>
                      </a:r>
                      <a:r>
                        <a:rPr lang="en-IN" sz="1500" u="none" strike="noStrike" cap="none">
                          <a:solidFill>
                            <a:srgbClr val="000000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 atol( </a:t>
                      </a:r>
                      <a:r>
                        <a:rPr lang="en-IN" sz="1500" u="none" strike="noStrike" cap="none">
                          <a:solidFill>
                            <a:srgbClr val="0000FF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const char</a:t>
                      </a:r>
                      <a:r>
                        <a:rPr lang="en-IN" sz="1500" u="none" strike="noStrike" cap="none">
                          <a:solidFill>
                            <a:srgbClr val="000000"/>
                          </a:solidFill>
                          <a:latin typeface="Droid Sans Mono"/>
                          <a:ea typeface="Droid Sans Mono"/>
                          <a:cs typeface="Droid Sans Mono"/>
                          <a:sym typeface="Droid Sans Mono"/>
                        </a:rPr>
                        <a:t> *nPtr );</a:t>
                      </a:r>
                      <a:endParaRPr sz="1500" u="none" strike="noStrike" cap="none">
                        <a:solidFill>
                          <a:srgbClr val="000000"/>
                        </a:solidFill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Converts the string nPtr to long int.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9875">
                <a:tc>
                  <a:txBody>
                    <a:bodyPr/>
                    <a:lstStyle/>
                    <a:p>
                      <a:pPr marL="25400" marR="25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none" strike="noStrike" cap="none">
                          <a:solidFill>
                            <a:srgbClr val="000000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char * itoa(int value, char *str,int base);</a:t>
                      </a:r>
                      <a:endParaRPr sz="1500" u="none" strike="noStrike" cap="none">
                        <a:solidFill>
                          <a:srgbClr val="000000"/>
                        </a:solidFill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Converts the integer value to string </a:t>
                      </a:r>
                      <a:endParaRPr sz="15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atof()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IN" b="1" i="1"/>
              <a:t>Function atof</a:t>
            </a:r>
            <a:endParaRPr b="1" i="1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Function </a:t>
            </a:r>
            <a:r>
              <a:rPr lang="en-IN" b="1"/>
              <a:t>atof converts its argument—a string that represents a floating-point </a:t>
            </a:r>
            <a:r>
              <a:rPr lang="en-IN"/>
              <a:t>number—to a double value.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The function returns the double value.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If the converted value cannot be represented—for example, if the first character of the string is a letter—the behavior of function atof is undefined.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atof()-Program example</a:t>
            </a: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0"/>
              <a:buNone/>
            </a:pPr>
            <a:r>
              <a:rPr lang="en-IN" sz="2960" dirty="0"/>
              <a:t>#include&lt;</a:t>
            </a:r>
            <a:r>
              <a:rPr lang="en-IN" sz="2960" dirty="0" err="1"/>
              <a:t>stdio.h</a:t>
            </a:r>
            <a:r>
              <a:rPr lang="en-IN" sz="2960" dirty="0"/>
              <a:t>&gt;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None/>
            </a:pPr>
            <a:r>
              <a:rPr lang="en-IN" sz="2960" dirty="0"/>
              <a:t>#include&lt;</a:t>
            </a:r>
            <a:r>
              <a:rPr lang="en-IN" sz="2960" dirty="0" err="1"/>
              <a:t>stdlib.h</a:t>
            </a:r>
            <a:r>
              <a:rPr lang="en-IN" sz="2960" dirty="0"/>
              <a:t>&gt;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None/>
            </a:pPr>
            <a:r>
              <a:rPr lang="en-IN" sz="2960" dirty="0" err="1"/>
              <a:t>int</a:t>
            </a:r>
            <a:r>
              <a:rPr lang="en-IN" sz="2960" dirty="0"/>
              <a:t> main()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None/>
            </a:pPr>
            <a:r>
              <a:rPr lang="en-IN" sz="2960" dirty="0"/>
              <a:t>{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None/>
            </a:pPr>
            <a:r>
              <a:rPr lang="en-IN" sz="2960" dirty="0"/>
              <a:t>	double d;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None/>
            </a:pPr>
            <a:r>
              <a:rPr lang="en-IN" sz="2960" dirty="0"/>
              <a:t>	d=</a:t>
            </a:r>
            <a:r>
              <a:rPr lang="en-IN" sz="2960" dirty="0" err="1"/>
              <a:t>atof</a:t>
            </a:r>
            <a:r>
              <a:rPr lang="en-IN" sz="2960" dirty="0"/>
              <a:t>("99.23");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None/>
            </a:pPr>
            <a:r>
              <a:rPr lang="en-IN" sz="2960" dirty="0"/>
              <a:t>	</a:t>
            </a:r>
            <a:r>
              <a:rPr lang="en-IN" sz="2960" dirty="0" err="1"/>
              <a:t>printf</a:t>
            </a:r>
            <a:r>
              <a:rPr lang="en-IN" sz="2960" dirty="0"/>
              <a:t>("%.2lf",d);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None/>
            </a:pPr>
            <a:r>
              <a:rPr lang="en-IN" sz="2960" dirty="0"/>
              <a:t>	return 0;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None/>
            </a:pPr>
            <a:r>
              <a:rPr lang="en-IN" sz="2960" dirty="0"/>
              <a:t>}</a:t>
            </a:r>
            <a:endParaRPr dirty="0"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None/>
            </a:pPr>
            <a:endParaRPr sz="29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atoi()</a:t>
            </a:r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IN" b="1" i="1"/>
              <a:t>Function atoi</a:t>
            </a:r>
            <a:endParaRPr b="1"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Function </a:t>
            </a:r>
            <a:r>
              <a:rPr lang="en-IN" b="1"/>
              <a:t>atoi converts its argument—a string of digits that represents an integer— </a:t>
            </a:r>
            <a:r>
              <a:rPr lang="en-IN"/>
              <a:t>to an int value.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The function returns the int value.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lang="en-IN"/>
              <a:t>If the converted value cannot be represented, the behavior of function atoi is undefined.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atoi()-Program example</a:t>
            </a:r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#include&lt;stdio.h&gt;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#include&lt;stdlib.h&gt;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int main()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	char x[]="99";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	int i;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	i=atoi(x);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	printf("%d",i);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	return 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}</a:t>
            </a:r>
            <a:endParaRPr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endParaRPr sz="27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atol()</a:t>
            </a:r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0"/>
              <a:buNone/>
            </a:pPr>
            <a:r>
              <a:rPr lang="en-IN" sz="2960" b="1" i="1"/>
              <a:t>Function atol</a:t>
            </a:r>
            <a:endParaRPr sz="2960" b="1" i="1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Char char="•"/>
            </a:pPr>
            <a:r>
              <a:rPr lang="en-IN" sz="2960"/>
              <a:t>Function </a:t>
            </a:r>
            <a:r>
              <a:rPr lang="en-IN" sz="2960" b="1"/>
              <a:t>atol converts its argument—a string of digits representing a long integer— </a:t>
            </a:r>
            <a:r>
              <a:rPr lang="en-IN" sz="2960"/>
              <a:t>to a long value.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Char char="•"/>
            </a:pPr>
            <a:r>
              <a:rPr lang="en-IN" sz="2960"/>
              <a:t>The function returns the long value.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Char char="•"/>
            </a:pPr>
            <a:r>
              <a:rPr lang="en-IN" sz="2960"/>
              <a:t>If the converted value cannot be represented, the behavior of function atol is undefined.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ts val="2960"/>
              <a:buChar char="•"/>
            </a:pPr>
            <a:r>
              <a:rPr lang="en-IN" sz="2960"/>
              <a:t>If int and long are both stored in 4 bytes, function atoi and function atol work identically.</a:t>
            </a:r>
            <a:endParaRPr sz="296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atol()-Program example</a:t>
            </a:r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#include&lt;stdio.h&gt;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#include&lt;stdlib.h&gt;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int main()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{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	long int i;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	char x[]="10000000";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	i=atol(x);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	printf("%ld",i);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	return 0;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r>
              <a:rPr lang="en-IN" sz="2720"/>
              <a:t>}</a:t>
            </a:r>
            <a:endParaRPr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2720"/>
              <a:buNone/>
            </a:pPr>
            <a:endParaRPr sz="272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pu theme final with copyright">
  <a:themeElements>
    <a:clrScheme name="Custom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09DD9"/>
      </a:accent4>
      <a:accent5>
        <a:srgbClr val="009DD9"/>
      </a:accent5>
      <a:accent6>
        <a:srgbClr val="009DD9"/>
      </a:accent6>
      <a:hlink>
        <a:srgbClr val="009DD9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829</Words>
  <Application>Microsoft Office PowerPoint</Application>
  <PresentationFormat>On-screen Show (4:3)</PresentationFormat>
  <Paragraphs>186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Droid Sans Mono</vt:lpstr>
      <vt:lpstr>Questrial</vt:lpstr>
      <vt:lpstr>Times</vt:lpstr>
      <vt:lpstr>Courier New</vt:lpstr>
      <vt:lpstr>Times New Roman</vt:lpstr>
      <vt:lpstr>Arial Black</vt:lpstr>
      <vt:lpstr>Lpu theme final with copyright</vt:lpstr>
      <vt:lpstr>CSE101-Lec#23,24</vt:lpstr>
      <vt:lpstr>Outline</vt:lpstr>
      <vt:lpstr>String Conversion Functions </vt:lpstr>
      <vt:lpstr>atof()</vt:lpstr>
      <vt:lpstr>atof()-Program example</vt:lpstr>
      <vt:lpstr>atoi()</vt:lpstr>
      <vt:lpstr>atoi()-Program example</vt:lpstr>
      <vt:lpstr>atol()</vt:lpstr>
      <vt:lpstr>atol()-Program example</vt:lpstr>
      <vt:lpstr>itoa()</vt:lpstr>
      <vt:lpstr>itoa()-Program example</vt:lpstr>
      <vt:lpstr>Converting from float to string</vt:lpstr>
      <vt:lpstr>Character arithmetic</vt:lpstr>
      <vt:lpstr>Increment  </vt:lpstr>
      <vt:lpstr>Decrement </vt:lpstr>
      <vt:lpstr>Addition </vt:lpstr>
      <vt:lpstr>Subtraction</vt:lpstr>
      <vt:lpstr>MCQ</vt:lpstr>
      <vt:lpstr>MCQ</vt:lpstr>
      <vt:lpstr>MCQ</vt:lpstr>
      <vt:lpstr>MCQ</vt:lpstr>
      <vt:lpstr>MCQ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CSE101-Lec#23,24</dc:title>
  <dc:creator>aman</dc:creator>
  <cp:lastModifiedBy>10</cp:lastModifiedBy>
  <cp:revision>5</cp:revision>
  <dcterms:created xsi:type="dcterms:W3CDTF">2014-05-23T01:33:07Z</dcterms:created>
  <dcterms:modified xsi:type="dcterms:W3CDTF">2020-12-22T15:25:34Z</dcterms:modified>
</cp:coreProperties>
</file>